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AD2"/>
          </a:solidFill>
        </a:fill>
      </a:tcStyle>
    </a:wholeTbl>
    <a:band2H>
      <a:tcTxStyle b="def" i="def"/>
      <a:tcStyle>
        <a:tcBdr/>
        <a:fill>
          <a:solidFill>
            <a:srgbClr val="F2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1CD"/>
          </a:solidFill>
        </a:fill>
      </a:tcStyle>
    </a:wholeTbl>
    <a:band2H>
      <a:tcTxStyle b="def" i="def"/>
      <a:tcStyle>
        <a:tcBdr/>
        <a:fill>
          <a:solidFill>
            <a:srgbClr val="FAE9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EE"/>
          </a:solidFill>
        </a:fill>
      </a:tcStyle>
    </a:wholeTbl>
    <a:band2H>
      <a:tcTxStyle b="def" i="def"/>
      <a:tcStyle>
        <a:tcBdr/>
        <a:fill>
          <a:solidFill>
            <a:srgbClr val="F7E8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5" name="Title Text"/>
          <p:cNvSpPr txBox="1"/>
          <p:nvPr>
            <p:ph type="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Rectangle 1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7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17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8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9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8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197" name="Group 8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188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1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" name="Freeform 5"/>
            <p:cNvSpPr/>
            <p:nvPr/>
          </p:nvSpPr>
          <p:spPr>
            <a:xfrm rot="10371525">
              <a:off x="263766" y="4438251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" name="Freeform 5"/>
            <p:cNvSpPr/>
            <p:nvPr/>
          </p:nvSpPr>
          <p:spPr>
            <a:xfrm rot="10800000">
              <a:off x="459506" y="321129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6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8" name="Title Text"/>
          <p:cNvSpPr txBox="1"/>
          <p:nvPr>
            <p:ph type="title"/>
          </p:nvPr>
        </p:nvSpPr>
        <p:spPr>
          <a:xfrm>
            <a:off x="1154954" y="4969926"/>
            <a:ext cx="8825659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99" name="Picture Placeholder 2"/>
          <p:cNvSpPr/>
          <p:nvPr>
            <p:ph type="pic" sz="half" idx="13"/>
          </p:nvPr>
        </p:nvSpPr>
        <p:spPr>
          <a:xfrm>
            <a:off x="1154954" y="685800"/>
            <a:ext cx="8825659" cy="3429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0" name="Body Level One…"/>
          <p:cNvSpPr txBox="1"/>
          <p:nvPr>
            <p:ph type="body" sz="quarter" idx="1"/>
          </p:nvPr>
        </p:nvSpPr>
        <p:spPr>
          <a:xfrm>
            <a:off x="1154954" y="5536665"/>
            <a:ext cx="8825659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2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2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2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2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6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209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Oval 13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" name="Oval 15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Oval 17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Oval 18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Freeform 5"/>
            <p:cNvSpPr/>
            <p:nvPr/>
          </p:nvSpPr>
          <p:spPr>
            <a:xfrm rot="21010067">
              <a:off x="8490951" y="2714874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" name="Freeform 5"/>
            <p:cNvSpPr/>
            <p:nvPr/>
          </p:nvSpPr>
          <p:spPr>
            <a:xfrm>
              <a:off x="455612" y="2801318"/>
              <a:ext cx="11277601" cy="360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9" name="Title Text"/>
          <p:cNvSpPr txBox="1"/>
          <p:nvPr>
            <p:ph type="title"/>
          </p:nvPr>
        </p:nvSpPr>
        <p:spPr>
          <a:xfrm>
            <a:off x="1148797" y="1063416"/>
            <a:ext cx="8831817" cy="137298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20" name="Body Level One…"/>
          <p:cNvSpPr txBox="1"/>
          <p:nvPr>
            <p:ph type="body" sz="half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229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" name="Oval 19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" name="Oval 21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" name="Oval 22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" name="Oval 23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Oval 24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Freeform 5"/>
            <p:cNvSpPr/>
            <p:nvPr/>
          </p:nvSpPr>
          <p:spPr>
            <a:xfrm rot="21010067">
              <a:off x="8490951" y="41851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Freeform 5"/>
            <p:cNvSpPr/>
            <p:nvPr/>
          </p:nvSpPr>
          <p:spPr>
            <a:xfrm>
              <a:off x="455612" y="4241801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9" name="TextBox 15"/>
          <p:cNvSpPr txBox="1"/>
          <p:nvPr/>
        </p:nvSpPr>
        <p:spPr>
          <a:xfrm>
            <a:off x="881565" y="607335"/>
            <a:ext cx="801913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40" name="TextBox 12"/>
          <p:cNvSpPr txBox="1"/>
          <p:nvPr/>
        </p:nvSpPr>
        <p:spPr>
          <a:xfrm>
            <a:off x="9884457" y="2613786"/>
            <a:ext cx="652764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41" name="Title Text"/>
          <p:cNvSpPr txBox="1"/>
          <p:nvPr>
            <p:ph type="title"/>
          </p:nvPr>
        </p:nvSpPr>
        <p:spPr>
          <a:xfrm>
            <a:off x="1581877" y="982134"/>
            <a:ext cx="8453907" cy="26966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1945944" y="3678766"/>
            <a:ext cx="7731220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Text Placeholder 3"/>
          <p:cNvSpPr/>
          <p:nvPr>
            <p:ph type="body" sz="quarter" idx="13"/>
          </p:nvPr>
        </p:nvSpPr>
        <p:spPr>
          <a:xfrm>
            <a:off x="1154954" y="5029198"/>
            <a:ext cx="9244897" cy="997858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44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8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252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" name="Oval 14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4" name="Oval 15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" name="Oval 16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" name="Oval 17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" name="Oval 18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" name="Freeform 5"/>
            <p:cNvSpPr/>
            <p:nvPr/>
          </p:nvSpPr>
          <p:spPr>
            <a:xfrm rot="21010067">
              <a:off x="8490951" y="4193583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" name="Freeform 5"/>
            <p:cNvSpPr/>
            <p:nvPr/>
          </p:nvSpPr>
          <p:spPr>
            <a:xfrm>
              <a:off x="455612" y="4241801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2" name="Title Text"/>
          <p:cNvSpPr txBox="1"/>
          <p:nvPr>
            <p:ph type="title"/>
          </p:nvPr>
        </p:nvSpPr>
        <p:spPr>
          <a:xfrm>
            <a:off x="1154954" y="2370666"/>
            <a:ext cx="8825660" cy="182251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63" name="Body Level One…"/>
          <p:cNvSpPr txBox="1"/>
          <p:nvPr>
            <p:ph type="body" sz="quarter" idx="1"/>
          </p:nvPr>
        </p:nvSpPr>
        <p:spPr>
          <a:xfrm>
            <a:off x="1154954" y="5024966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7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272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6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8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9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2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3" name="Title Text"/>
          <p:cNvSpPr txBox="1"/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84" name="Body Level One…"/>
          <p:cNvSpPr txBox="1"/>
          <p:nvPr>
            <p:ph type="body" sz="quarter" idx="1"/>
          </p:nvPr>
        </p:nvSpPr>
        <p:spPr>
          <a:xfrm>
            <a:off x="1154954" y="2603501"/>
            <a:ext cx="314187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Text Placeholder 3"/>
          <p:cNvSpPr/>
          <p:nvPr>
            <p:ph type="body" sz="quarter" idx="13"/>
          </p:nvPr>
        </p:nvSpPr>
        <p:spPr>
          <a:xfrm>
            <a:off x="1154952" y="3179764"/>
            <a:ext cx="314188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86" name="Text Placeholder 4"/>
          <p:cNvSpPr/>
          <p:nvPr>
            <p:ph type="body" sz="quarter" idx="14"/>
          </p:nvPr>
        </p:nvSpPr>
        <p:spPr>
          <a:xfrm>
            <a:off x="4512721" y="2603500"/>
            <a:ext cx="314701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</a:p>
        </p:txBody>
      </p:sp>
      <p:sp>
        <p:nvSpPr>
          <p:cNvPr id="287" name="Text Placeholder 3"/>
          <p:cNvSpPr/>
          <p:nvPr>
            <p:ph type="body" sz="quarter" idx="15"/>
          </p:nvPr>
        </p:nvSpPr>
        <p:spPr>
          <a:xfrm>
            <a:off x="4512721" y="3179763"/>
            <a:ext cx="314701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88" name="Text Placeholder 4"/>
          <p:cNvSpPr/>
          <p:nvPr>
            <p:ph type="body" sz="quarter" idx="16"/>
          </p:nvPr>
        </p:nvSpPr>
        <p:spPr>
          <a:xfrm>
            <a:off x="7888134" y="2603500"/>
            <a:ext cx="314573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</a:p>
        </p:txBody>
      </p:sp>
      <p:sp>
        <p:nvSpPr>
          <p:cNvPr id="289" name="Text Placeholder 3"/>
          <p:cNvSpPr/>
          <p:nvPr>
            <p:ph type="body" sz="quarter" idx="17"/>
          </p:nvPr>
        </p:nvSpPr>
        <p:spPr>
          <a:xfrm>
            <a:off x="7888329" y="3179761"/>
            <a:ext cx="3145537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90" name="Straight Connector 16"/>
          <p:cNvSpPr/>
          <p:nvPr/>
        </p:nvSpPr>
        <p:spPr>
          <a:xfrm flipH="1">
            <a:off x="4403971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1" name="Straight Connector 17"/>
          <p:cNvSpPr/>
          <p:nvPr/>
        </p:nvSpPr>
        <p:spPr>
          <a:xfrm>
            <a:off x="7772400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7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299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0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1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4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6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09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0" name="Title Text"/>
          <p:cNvSpPr txBox="1"/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11" name="Body Level One…"/>
          <p:cNvSpPr txBox="1"/>
          <p:nvPr>
            <p:ph type="body" sz="quarter" idx="1"/>
          </p:nvPr>
        </p:nvSpPr>
        <p:spPr>
          <a:xfrm>
            <a:off x="1154954" y="4532843"/>
            <a:ext cx="30504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Picture Placeholder 2"/>
          <p:cNvSpPr/>
          <p:nvPr>
            <p:ph type="pic" sz="quarter" idx="13"/>
          </p:nvPr>
        </p:nvSpPr>
        <p:spPr>
          <a:xfrm>
            <a:off x="1334552" y="2603500"/>
            <a:ext cx="2691244" cy="159151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3" name="Text Placeholder 3"/>
          <p:cNvSpPr/>
          <p:nvPr>
            <p:ph type="body" sz="quarter" idx="14"/>
          </p:nvPr>
        </p:nvSpPr>
        <p:spPr>
          <a:xfrm>
            <a:off x="1154954" y="5109105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14" name="Text Placeholder 4"/>
          <p:cNvSpPr/>
          <p:nvPr>
            <p:ph type="body" sz="quarter" idx="15"/>
          </p:nvPr>
        </p:nvSpPr>
        <p:spPr>
          <a:xfrm>
            <a:off x="4568864" y="4532843"/>
            <a:ext cx="3050439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</a:p>
        </p:txBody>
      </p:sp>
      <p:sp>
        <p:nvSpPr>
          <p:cNvPr id="315" name="Picture Placeholder 2"/>
          <p:cNvSpPr/>
          <p:nvPr>
            <p:ph type="pic" sz="quarter" idx="16"/>
          </p:nvPr>
        </p:nvSpPr>
        <p:spPr>
          <a:xfrm>
            <a:off x="4748462" y="2603500"/>
            <a:ext cx="2691244" cy="159151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6" name="Text Placeholder 3"/>
          <p:cNvSpPr/>
          <p:nvPr>
            <p:ph type="body" sz="quarter" idx="17"/>
          </p:nvPr>
        </p:nvSpPr>
        <p:spPr>
          <a:xfrm>
            <a:off x="4570171" y="5109104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17" name="Text Placeholder 4"/>
          <p:cNvSpPr/>
          <p:nvPr>
            <p:ph type="body" sz="quarter" idx="18"/>
          </p:nvPr>
        </p:nvSpPr>
        <p:spPr>
          <a:xfrm>
            <a:off x="7982774" y="4532845"/>
            <a:ext cx="3051096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</a:p>
        </p:txBody>
      </p:sp>
      <p:sp>
        <p:nvSpPr>
          <p:cNvPr id="318" name="Picture Placeholder 2"/>
          <p:cNvSpPr/>
          <p:nvPr>
            <p:ph type="pic" sz="quarter" idx="19"/>
          </p:nvPr>
        </p:nvSpPr>
        <p:spPr>
          <a:xfrm>
            <a:off x="8163031" y="2603500"/>
            <a:ext cx="2691243" cy="159151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9" name="Text Placeholder 3"/>
          <p:cNvSpPr/>
          <p:nvPr>
            <p:ph type="body" sz="quarter" idx="20"/>
          </p:nvPr>
        </p:nvSpPr>
        <p:spPr>
          <a:xfrm>
            <a:off x="7982774" y="5109104"/>
            <a:ext cx="3051097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20" name="Straight Connector 42"/>
          <p:cNvSpPr/>
          <p:nvPr/>
        </p:nvSpPr>
        <p:spPr>
          <a:xfrm flipH="1">
            <a:off x="4405831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1" name="Straight Connector 43"/>
          <p:cNvSpPr/>
          <p:nvPr/>
        </p:nvSpPr>
        <p:spPr>
          <a:xfrm>
            <a:off x="7797802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oup 7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329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0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1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2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3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4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5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6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39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Title Text"/>
          <p:cNvSpPr txBox="1"/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41" name="Body Level One…"/>
          <p:cNvSpPr txBox="1"/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roup 8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349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0" name="Oval 14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1" name="Oval 15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2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3" name="Oval 18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4" name="Oval 19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5" name="Rectangle 6"/>
            <p:cNvSpPr/>
            <p:nvPr/>
          </p:nvSpPr>
          <p:spPr>
            <a:xfrm>
              <a:off x="414866" y="402164"/>
              <a:ext cx="6510867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6" name="Freeform 5"/>
            <p:cNvSpPr/>
            <p:nvPr/>
          </p:nvSpPr>
          <p:spPr>
            <a:xfrm rot="5101749">
              <a:off x="6294737" y="4577736"/>
              <a:ext cx="3299407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7" name="Freeform 5"/>
            <p:cNvSpPr/>
            <p:nvPr/>
          </p:nvSpPr>
          <p:spPr>
            <a:xfrm rot="5400000">
              <a:off x="4449231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8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60" name="Title Text"/>
          <p:cNvSpPr txBox="1"/>
          <p:nvPr>
            <p:ph type="title"/>
          </p:nvPr>
        </p:nvSpPr>
        <p:spPr>
          <a:xfrm>
            <a:off x="8585234" y="1278467"/>
            <a:ext cx="1409966" cy="474859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half" idx="1"/>
          </p:nvPr>
        </p:nvSpPr>
        <p:spPr>
          <a:xfrm>
            <a:off x="1154954" y="1278467"/>
            <a:ext cx="6256026" cy="47485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25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5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4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" name="Rectangle 9"/>
            <p:cNvSpPr/>
            <p:nvPr/>
          </p:nvSpPr>
          <p:spPr>
            <a:xfrm>
              <a:off x="7289800" y="402164"/>
              <a:ext cx="44788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" name="Freeform 5"/>
            <p:cNvSpPr/>
            <p:nvPr/>
          </p:nvSpPr>
          <p:spPr>
            <a:xfrm rot="16200000">
              <a:off x="3787244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" name="Freeform 5"/>
            <p:cNvSpPr/>
            <p:nvPr/>
          </p:nvSpPr>
          <p:spPr>
            <a:xfrm rot="15922489">
              <a:off x="4698353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6" name="Title Text"/>
          <p:cNvSpPr txBox="1"/>
          <p:nvPr>
            <p:ph type="title"/>
          </p:nvPr>
        </p:nvSpPr>
        <p:spPr>
          <a:xfrm>
            <a:off x="1154954" y="2677645"/>
            <a:ext cx="4351026" cy="22838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6895558" y="2677643"/>
            <a:ext cx="3757547" cy="22838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cap="all" sz="20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all" sz="20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all" sz="20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all" sz="20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all" sz="20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66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6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quarter" idx="1"/>
          </p:nvPr>
        </p:nvSpPr>
        <p:spPr>
          <a:xfrm>
            <a:off x="1154954" y="2603500"/>
            <a:ext cx="4825159" cy="341630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7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86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6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" name="Title Text"/>
          <p:cNvSpPr txBox="1"/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8" name="Body Level One…"/>
          <p:cNvSpPr txBox="1"/>
          <p:nvPr>
            <p:ph type="body" sz="quarter" idx="1"/>
          </p:nvPr>
        </p:nvSpPr>
        <p:spPr>
          <a:xfrm>
            <a:off x="1154954" y="2603500"/>
            <a:ext cx="482515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ext Placeholder 4"/>
          <p:cNvSpPr/>
          <p:nvPr>
            <p:ph type="body" sz="quarter" idx="13"/>
          </p:nvPr>
        </p:nvSpPr>
        <p:spPr>
          <a:xfrm>
            <a:off x="6208712" y="2603500"/>
            <a:ext cx="482516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7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10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0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3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8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133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4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5" name="Oval 18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6" name="Oval 19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" name="Oval 20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" name="Oval 21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9" name="Rectangle 10"/>
            <p:cNvSpPr/>
            <p:nvPr/>
          </p:nvSpPr>
          <p:spPr>
            <a:xfrm>
              <a:off x="5713412" y="402164"/>
              <a:ext cx="6055253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0" name="Freeform 5"/>
            <p:cNvSpPr/>
            <p:nvPr/>
          </p:nvSpPr>
          <p:spPr>
            <a:xfrm rot="15922489">
              <a:off x="3140486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" name="Freeform 5"/>
            <p:cNvSpPr/>
            <p:nvPr/>
          </p:nvSpPr>
          <p:spPr>
            <a:xfrm rot="16200000">
              <a:off x="2229376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4" name="Title Text"/>
          <p:cNvSpPr txBox="1"/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half" idx="1"/>
          </p:nvPr>
        </p:nvSpPr>
        <p:spPr>
          <a:xfrm>
            <a:off x="5781145" y="1447800"/>
            <a:ext cx="5190068" cy="45720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ext Placeholder 3"/>
          <p:cNvSpPr/>
          <p:nvPr>
            <p:ph type="body" sz="quarter" idx="13"/>
          </p:nvPr>
        </p:nvSpPr>
        <p:spPr>
          <a:xfrm>
            <a:off x="1154954" y="3129279"/>
            <a:ext cx="2793159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pPr>
          </a:p>
        </p:txBody>
      </p:sp>
      <p:sp>
        <p:nvSpPr>
          <p:cNvPr id="147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-1" y="0"/>
            <a:ext cx="12192002" cy="6858000"/>
            <a:chOff x="0" y="0"/>
            <a:chExt cx="12192001" cy="6858000"/>
          </a:xfrm>
        </p:grpSpPr>
        <p:sp>
          <p:nvSpPr>
            <p:cNvPr id="15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9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1" name="Rectangle 10"/>
            <p:cNvSpPr/>
            <p:nvPr/>
          </p:nvSpPr>
          <p:spPr>
            <a:xfrm>
              <a:off x="6172200" y="402164"/>
              <a:ext cx="55964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" name="Freeform 5"/>
            <p:cNvSpPr/>
            <p:nvPr/>
          </p:nvSpPr>
          <p:spPr>
            <a:xfrm rot="15922489">
              <a:off x="4203595" y="182607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3" name="Freeform 5"/>
            <p:cNvSpPr/>
            <p:nvPr/>
          </p:nvSpPr>
          <p:spPr>
            <a:xfrm rot="16200000">
              <a:off x="3295431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66" name="Title Text"/>
          <p:cNvSpPr txBox="1"/>
          <p:nvPr>
            <p:ph type="title"/>
          </p:nvPr>
        </p:nvSpPr>
        <p:spPr>
          <a:xfrm>
            <a:off x="1154954" y="1693333"/>
            <a:ext cx="3865135" cy="173566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7" name="Picture Placeholder 2"/>
          <p:cNvSpPr/>
          <p:nvPr>
            <p:ph type="pic" sz="quarter" idx="13"/>
          </p:nvPr>
        </p:nvSpPr>
        <p:spPr>
          <a:xfrm>
            <a:off x="6547870" y="1143000"/>
            <a:ext cx="3227194" cy="4572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8" name="Body Level One…"/>
          <p:cNvSpPr txBox="1"/>
          <p:nvPr>
            <p:ph type="body" sz="quarter" idx="1"/>
          </p:nvPr>
        </p:nvSpPr>
        <p:spPr>
          <a:xfrm>
            <a:off x="1154954" y="3657600"/>
            <a:ext cx="3859213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4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itle 1"/>
          <p:cNvSpPr txBox="1"/>
          <p:nvPr>
            <p:ph type="ctrTitle"/>
          </p:nvPr>
        </p:nvSpPr>
        <p:spPr>
          <a:xfrm>
            <a:off x="1100050" y="1238346"/>
            <a:ext cx="10058401" cy="2190655"/>
          </a:xfrm>
          <a:prstGeom prst="rect">
            <a:avLst/>
          </a:prstGeom>
        </p:spPr>
        <p:txBody>
          <a:bodyPr/>
          <a:lstStyle>
            <a:lvl1pPr algn="ctr">
              <a:defRPr cap="all" sz="6600">
                <a:solidFill>
                  <a:srgbClr val="FFFFFF"/>
                </a:solidFill>
              </a:defRPr>
            </a:lvl1pPr>
          </a:lstStyle>
          <a:p>
            <a:pPr/>
            <a:r>
              <a:t>EXPLORATION OF FIFA PLAYER ATTRIBUTES</a:t>
            </a:r>
          </a:p>
        </p:txBody>
      </p:sp>
      <p:sp>
        <p:nvSpPr>
          <p:cNvPr id="373" name="Subtitle 2"/>
          <p:cNvSpPr txBox="1"/>
          <p:nvPr>
            <p:ph type="subTitle" sz="quarter" idx="1"/>
          </p:nvPr>
        </p:nvSpPr>
        <p:spPr>
          <a:xfrm>
            <a:off x="1100050" y="5184557"/>
            <a:ext cx="10058401" cy="118368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Group number : 11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Members: Sharath, Harish, Yiran, minhong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405" name="TextBox 7"/>
          <p:cNvSpPr txBox="1"/>
          <p:nvPr/>
        </p:nvSpPr>
        <p:spPr>
          <a:xfrm>
            <a:off x="9163298" y="2403444"/>
            <a:ext cx="274320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1000">
                <a:solidFill>
                  <a:srgbClr val="FF0000"/>
                </a:solidFill>
              </a:defRPr>
            </a:lvl1pPr>
          </a:lstStyle>
          <a:p>
            <a:pPr/>
            <a:r>
              <a:t>Inference: Marking and Tackling make the difference, while Strength doesn’t</a:t>
            </a:r>
          </a:p>
        </p:txBody>
      </p:sp>
      <p:pic>
        <p:nvPicPr>
          <p:cNvPr id="40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0839" y="2364936"/>
            <a:ext cx="5033351" cy="4193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409" name="TextBox 7"/>
          <p:cNvSpPr txBox="1"/>
          <p:nvPr/>
        </p:nvSpPr>
        <p:spPr>
          <a:xfrm>
            <a:off x="8909811" y="2603500"/>
            <a:ext cx="274320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1000">
                <a:solidFill>
                  <a:srgbClr val="FF0000"/>
                </a:solidFill>
              </a:defRPr>
            </a:pPr>
            <a:r>
              <a:t>Inference: Significant differences in </a:t>
            </a:r>
          </a:p>
          <a:p>
            <a:pPr>
              <a:defRPr i="1" sz="1000">
                <a:solidFill>
                  <a:srgbClr val="FF0000"/>
                </a:solidFill>
              </a:defRPr>
            </a:pPr>
            <a:r>
              <a:t>all the attributes</a:t>
            </a:r>
          </a:p>
        </p:txBody>
      </p:sp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2365" y="2347790"/>
            <a:ext cx="5202965" cy="4221687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TextBox 2"/>
          <p:cNvSpPr txBox="1"/>
          <p:nvPr/>
        </p:nvSpPr>
        <p:spPr>
          <a:xfrm>
            <a:off x="3701139" y="5391098"/>
            <a:ext cx="1181578" cy="214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GK Positioning</a:t>
            </a:r>
          </a:p>
        </p:txBody>
      </p:sp>
      <p:sp>
        <p:nvSpPr>
          <p:cNvPr id="412" name="Rectangle 3"/>
          <p:cNvSpPr/>
          <p:nvPr/>
        </p:nvSpPr>
        <p:spPr>
          <a:xfrm>
            <a:off x="3950561" y="5637319"/>
            <a:ext cx="932156" cy="159799"/>
          </a:xfrm>
          <a:prstGeom prst="rect">
            <a:avLst/>
          </a:prstGeom>
          <a:solidFill>
            <a:srgbClr val="FFFFFF"/>
          </a:solidFill>
          <a:ln w="19050" cap="rnd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415" name="TextBox 7"/>
          <p:cNvSpPr txBox="1"/>
          <p:nvPr/>
        </p:nvSpPr>
        <p:spPr>
          <a:xfrm>
            <a:off x="9225495" y="2530261"/>
            <a:ext cx="274320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1000">
                <a:solidFill>
                  <a:srgbClr val="FF0000"/>
                </a:solidFill>
              </a:defRPr>
            </a:pPr>
            <a:r>
              <a:t>Inference: Each position has few </a:t>
            </a:r>
          </a:p>
          <a:p>
            <a:pPr>
              <a:defRPr i="1" sz="1000">
                <a:solidFill>
                  <a:srgbClr val="FF0000"/>
                </a:solidFill>
              </a:defRPr>
            </a:pPr>
            <a:r>
              <a:t>unique differentiators and few </a:t>
            </a:r>
          </a:p>
        </p:txBody>
      </p:sp>
      <p:pic>
        <p:nvPicPr>
          <p:cNvPr id="41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2201" y="2352225"/>
            <a:ext cx="4869377" cy="425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419" name="Content Placeholder 2"/>
          <p:cNvSpPr txBox="1"/>
          <p:nvPr>
            <p:ph type="body" sz="half" idx="1"/>
          </p:nvPr>
        </p:nvSpPr>
        <p:spPr>
          <a:xfrm>
            <a:off x="498007" y="2585745"/>
            <a:ext cx="8825659" cy="341630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FF0000"/>
                </a:solidFill>
              </a:defRPr>
            </a:lvl1pPr>
          </a:lstStyle>
          <a:p>
            <a:pPr/>
            <a:r>
              <a:t>Inference: Heavier and Taller the players are less agile</a:t>
            </a:r>
          </a:p>
        </p:txBody>
      </p:sp>
      <p:pic>
        <p:nvPicPr>
          <p:cNvPr id="42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43158"/>
            <a:ext cx="12192000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423" name="Content Placeholder 2"/>
          <p:cNvSpPr txBox="1"/>
          <p:nvPr>
            <p:ph type="body" sz="half" idx="1"/>
          </p:nvPr>
        </p:nvSpPr>
        <p:spPr>
          <a:xfrm>
            <a:off x="551272" y="2468031"/>
            <a:ext cx="8825660" cy="341630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FF0000"/>
                </a:solidFill>
              </a:defRPr>
            </a:lvl1pPr>
          </a:lstStyle>
          <a:p>
            <a:pPr/>
            <a:r>
              <a:t>Inference: Defending abilities proportional to height and weight </a:t>
            </a:r>
          </a:p>
        </p:txBody>
      </p:sp>
      <p:pic>
        <p:nvPicPr>
          <p:cNvPr id="42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59469"/>
            <a:ext cx="12192000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427" name="Content Placeholder 2"/>
          <p:cNvSpPr txBox="1"/>
          <p:nvPr>
            <p:ph type="body" sz="half" idx="1"/>
          </p:nvPr>
        </p:nvSpPr>
        <p:spPr>
          <a:xfrm>
            <a:off x="551272" y="2468031"/>
            <a:ext cx="8825660" cy="341630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FF0000"/>
                </a:solidFill>
              </a:defRPr>
            </a:lvl1pPr>
          </a:lstStyle>
          <a:p>
            <a:pPr/>
            <a:r>
              <a:t>Inference: Goalkeeping abilities are independent of the Physical Attributes</a:t>
            </a:r>
          </a:p>
        </p:txBody>
      </p:sp>
      <p:pic>
        <p:nvPicPr>
          <p:cNvPr id="4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15081"/>
            <a:ext cx="12192000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431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FF0000"/>
                </a:solidFill>
              </a:defRPr>
            </a:lvl1pPr>
          </a:lstStyle>
          <a:p>
            <a:pPr/>
            <a:r>
              <a:t>Inference: Are Strikers paid more? Or ranking matters?</a:t>
            </a:r>
          </a:p>
        </p:txBody>
      </p:sp>
      <p:pic>
        <p:nvPicPr>
          <p:cNvPr id="43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945" y="3031034"/>
            <a:ext cx="8154108" cy="3086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435" name="TextBox 2"/>
          <p:cNvSpPr txBox="1"/>
          <p:nvPr/>
        </p:nvSpPr>
        <p:spPr>
          <a:xfrm>
            <a:off x="8607128" y="2562405"/>
            <a:ext cx="331167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0000"/>
                </a:solidFill>
              </a:defRPr>
            </a:lvl1pPr>
          </a:lstStyle>
          <a:p>
            <a:pPr/>
            <a:r>
              <a:t>Inference: Are strikers more valuable?</a:t>
            </a:r>
          </a:p>
        </p:txBody>
      </p:sp>
      <p:pic>
        <p:nvPicPr>
          <p:cNvPr id="43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8716" y="2562405"/>
            <a:ext cx="5966978" cy="3970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ML-Analysis</a:t>
            </a:r>
          </a:p>
        </p:txBody>
      </p:sp>
      <p:sp>
        <p:nvSpPr>
          <p:cNvPr id="439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buFont typeface="Arial"/>
              <a:buChar char="•"/>
            </a:lvl1pPr>
          </a:lstStyle>
          <a:p>
            <a:pPr/>
            <a:r>
              <a:t>Used regression models to predict the ratings based on the important features </a:t>
            </a:r>
          </a:p>
        </p:txBody>
      </p:sp>
      <p:graphicFrame>
        <p:nvGraphicFramePr>
          <p:cNvPr id="440" name="Table 4"/>
          <p:cNvGraphicFramePr/>
          <p:nvPr/>
        </p:nvGraphicFramePr>
        <p:xfrm>
          <a:off x="1451340" y="3491653"/>
          <a:ext cx="8168639" cy="1854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149047"/>
                <a:gridCol w="2935270"/>
                <a:gridCol w="2042160"/>
                <a:gridCol w="2042160"/>
              </a:tblGrid>
              <a:tr h="37084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Index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Train Error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Test Error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1. 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Baseline 1 - Median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21.39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22.5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2. 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Baseline 2 – Mean (Adjusted features) 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20.2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21.1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3. 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Linear Regression (Adjusted Features)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3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4. 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XGB Regressor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1.21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1.47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ML-Analysis</a:t>
            </a:r>
          </a:p>
        </p:txBody>
      </p:sp>
      <p:sp>
        <p:nvSpPr>
          <p:cNvPr id="443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buFont typeface="Arial"/>
              <a:buChar char="•"/>
            </a:lvl1pPr>
          </a:lstStyle>
          <a:p>
            <a:pPr/>
            <a:r>
              <a:t>Prediction of player ratings: </a:t>
            </a:r>
          </a:p>
        </p:txBody>
      </p:sp>
      <p:graphicFrame>
        <p:nvGraphicFramePr>
          <p:cNvPr id="444" name="Table 5"/>
          <p:cNvGraphicFramePr/>
          <p:nvPr/>
        </p:nvGraphicFramePr>
        <p:xfrm>
          <a:off x="1397751" y="3098307"/>
          <a:ext cx="8128001" cy="111569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400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Player Ratings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Category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Actual ratings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Predicted ratings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L. Messi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Striker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94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L. Modric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Midfielder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91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Motivation and Objective</a:t>
            </a:r>
          </a:p>
        </p:txBody>
      </p:sp>
      <p:sp>
        <p:nvSpPr>
          <p:cNvPr id="376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To simplify the complex representation of FIFA attributes and identify key features</a:t>
            </a:r>
          </a:p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To derive simplistic and useful insights through visualization</a:t>
            </a:r>
          </a:p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To simplify the rating system of players based on their key attributes</a:t>
            </a:r>
          </a:p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To build a model based on skills, attributes and position of the players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447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t>Through visualization of the graphs, we were able to infer how the ratings of the various attributes change for the players and what attributes are important for a player category.</a:t>
            </a:r>
          </a:p>
          <a:p>
            <a:pPr>
              <a:buFont typeface="Arial"/>
              <a:buChar char="•"/>
            </a:pPr>
            <a:r>
              <a:t>Designing a ML based model, we were able to predict the player category and the player’s value, given the ratings of the attributes of the player.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SOFIFA Player Attributes</a:t>
            </a:r>
          </a:p>
        </p:txBody>
      </p:sp>
      <p:pic>
        <p:nvPicPr>
          <p:cNvPr id="379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6487" y="2603500"/>
            <a:ext cx="7083337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Pre Processing</a:t>
            </a:r>
          </a:p>
        </p:txBody>
      </p:sp>
      <p:sp>
        <p:nvSpPr>
          <p:cNvPr id="382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Data Source: SOFIFA</a:t>
            </a:r>
          </a:p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Scrapping Tool: Beautiful Soap</a:t>
            </a:r>
          </a:p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Identified correct tags to extract features</a:t>
            </a:r>
          </a:p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Data Cleaning</a:t>
            </a:r>
          </a:p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Stored the processed data in Pandas Dataframe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Methodology-Analysis</a:t>
            </a:r>
          </a:p>
        </p:txBody>
      </p:sp>
      <p:sp>
        <p:nvSpPr>
          <p:cNvPr id="385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Divided the dataset (10k players) into </a:t>
            </a:r>
          </a:p>
          <a:p>
            <a:pPr marL="0" indent="0">
              <a:buSzTx/>
              <a:buFont typeface="Wingdings 3"/>
              <a:buNone/>
              <a:defRPr>
                <a:solidFill>
                  <a:srgbClr val="000000"/>
                </a:solidFill>
              </a:defRPr>
            </a:pPr>
            <a:r>
              <a:t>      Strikers, Midfielders, Defenders and Goalkeepers</a:t>
            </a:r>
          </a:p>
          <a:p>
            <a:pPr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 The Analysis has 2 parts:</a:t>
            </a:r>
          </a:p>
          <a:p>
            <a:pPr lvl="2" marL="78359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pPr>
            <a:r>
              <a:t>Exploratory </a:t>
            </a:r>
          </a:p>
          <a:p>
            <a:pPr lvl="2" marL="78359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pPr>
            <a:r>
              <a:t>ML based</a:t>
            </a:r>
          </a:p>
        </p:txBody>
      </p:sp>
      <p:pic>
        <p:nvPicPr>
          <p:cNvPr id="38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0930" y="2452281"/>
            <a:ext cx="4444532" cy="4299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itle 1"/>
          <p:cNvSpPr txBox="1"/>
          <p:nvPr>
            <p:ph type="title"/>
          </p:nvPr>
        </p:nvSpPr>
        <p:spPr>
          <a:xfrm>
            <a:off x="1097280" y="286602"/>
            <a:ext cx="10058401" cy="1402378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389" name="TextBox 7"/>
          <p:cNvSpPr txBox="1"/>
          <p:nvPr/>
        </p:nvSpPr>
        <p:spPr>
          <a:xfrm>
            <a:off x="8609013" y="2403444"/>
            <a:ext cx="274320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1000">
                <a:solidFill>
                  <a:srgbClr val="FF0000"/>
                </a:solidFill>
              </a:defRPr>
            </a:lvl1pPr>
          </a:lstStyle>
          <a:p>
            <a:pPr/>
            <a:r>
              <a:t>Inference: Significant difference in all the skills except Heading accuracy</a:t>
            </a:r>
          </a:p>
        </p:txBody>
      </p:sp>
      <p:pic>
        <p:nvPicPr>
          <p:cNvPr id="39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480" y="2343611"/>
            <a:ext cx="4980834" cy="4207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393" name="TextBox 7"/>
          <p:cNvSpPr txBox="1"/>
          <p:nvPr/>
        </p:nvSpPr>
        <p:spPr>
          <a:xfrm>
            <a:off x="8868812" y="2603500"/>
            <a:ext cx="274320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1000">
                <a:solidFill>
                  <a:srgbClr val="FF0000"/>
                </a:solidFill>
              </a:defRPr>
            </a:lvl1pPr>
          </a:lstStyle>
          <a:p>
            <a:pPr/>
            <a:r>
              <a:t>Inference: Movement a key factor to be in top ranks</a:t>
            </a:r>
          </a:p>
        </p:txBody>
      </p:sp>
      <p:pic>
        <p:nvPicPr>
          <p:cNvPr id="39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2499" y="2343704"/>
            <a:ext cx="5170368" cy="4279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397" name="TextBox 7"/>
          <p:cNvSpPr txBox="1"/>
          <p:nvPr/>
        </p:nvSpPr>
        <p:spPr>
          <a:xfrm>
            <a:off x="9121175" y="2603500"/>
            <a:ext cx="2743201" cy="24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1000">
                <a:solidFill>
                  <a:srgbClr val="FF0000"/>
                </a:solidFill>
              </a:defRPr>
            </a:lvl1pPr>
          </a:lstStyle>
          <a:p>
            <a:pPr/>
            <a:r>
              <a:t>Inference: Skills are evenly spaced out</a:t>
            </a:r>
          </a:p>
        </p:txBody>
      </p:sp>
      <p:pic>
        <p:nvPicPr>
          <p:cNvPr id="39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8716" y="2350722"/>
            <a:ext cx="5270785" cy="4246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 txBox="1"/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pPr/>
            <a:r>
              <a:t>Exploratory Analysis</a:t>
            </a:r>
          </a:p>
        </p:txBody>
      </p:sp>
      <p:sp>
        <p:nvSpPr>
          <p:cNvPr id="401" name="TextBox 7"/>
          <p:cNvSpPr txBox="1"/>
          <p:nvPr/>
        </p:nvSpPr>
        <p:spPr>
          <a:xfrm>
            <a:off x="9139197" y="2403444"/>
            <a:ext cx="274320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1000">
                <a:solidFill>
                  <a:srgbClr val="FF0000"/>
                </a:solidFill>
              </a:defRPr>
            </a:lvl1pPr>
          </a:lstStyle>
          <a:p>
            <a:pPr/>
            <a:r>
              <a:t>Inference: Vision and Long Shots accuracy are the differentiators</a:t>
            </a:r>
          </a:p>
        </p:txBody>
      </p:sp>
      <p:pic>
        <p:nvPicPr>
          <p:cNvPr id="40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6738" y="2382690"/>
            <a:ext cx="5119597" cy="4177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 Boardroom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 Boardroom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